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59" r:id="rId5"/>
    <p:sldId id="260" r:id="rId6"/>
    <p:sldId id="261" r:id="rId7"/>
    <p:sldId id="262" r:id="rId8"/>
    <p:sldId id="263" r:id="rId9"/>
    <p:sldId id="264" r:id="rId10"/>
    <p:sldId id="266" r:id="rId11"/>
    <p:sldId id="265"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1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2"/>
    <p:restoredTop sz="92937"/>
  </p:normalViewPr>
  <p:slideViewPr>
    <p:cSldViewPr snapToGrid="0" snapToObjects="1">
      <p:cViewPr varScale="1">
        <p:scale>
          <a:sx n="85" d="100"/>
          <a:sy n="85" d="100"/>
        </p:scale>
        <p:origin x="2000"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C1CCE5D-1888-B344-AF64-E9DF6F06D51B}" type="datetimeFigureOut">
              <a:rPr lang="en-US" smtClean="0"/>
              <a:t>6/28/16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026A02-8904-1F49-A081-EE87FD489802}" type="slidenum">
              <a:rPr lang="en-US" smtClean="0"/>
              <a:t>‹#›</a:t>
            </a:fld>
            <a:endParaRPr lang="en-US"/>
          </a:p>
        </p:txBody>
      </p:sp>
    </p:spTree>
    <p:extLst>
      <p:ext uri="{BB962C8B-B14F-4D97-AF65-F5344CB8AC3E}">
        <p14:creationId xmlns:p14="http://schemas.microsoft.com/office/powerpoint/2010/main" val="14558470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C1CCE5D-1888-B344-AF64-E9DF6F06D51B}" type="datetimeFigureOut">
              <a:rPr lang="en-US" smtClean="0"/>
              <a:t>6/28/16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026A02-8904-1F49-A081-EE87FD489802}" type="slidenum">
              <a:rPr lang="en-US" smtClean="0"/>
              <a:t>‹#›</a:t>
            </a:fld>
            <a:endParaRPr lang="en-US"/>
          </a:p>
        </p:txBody>
      </p:sp>
    </p:spTree>
    <p:extLst>
      <p:ext uri="{BB962C8B-B14F-4D97-AF65-F5344CB8AC3E}">
        <p14:creationId xmlns:p14="http://schemas.microsoft.com/office/powerpoint/2010/main" val="9385710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C1CCE5D-1888-B344-AF64-E9DF6F06D51B}" type="datetimeFigureOut">
              <a:rPr lang="en-US" smtClean="0"/>
              <a:t>6/28/16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026A02-8904-1F49-A081-EE87FD489802}" type="slidenum">
              <a:rPr lang="en-US" smtClean="0"/>
              <a:t>‹#›</a:t>
            </a:fld>
            <a:endParaRPr lang="en-US"/>
          </a:p>
        </p:txBody>
      </p:sp>
    </p:spTree>
    <p:extLst>
      <p:ext uri="{BB962C8B-B14F-4D97-AF65-F5344CB8AC3E}">
        <p14:creationId xmlns:p14="http://schemas.microsoft.com/office/powerpoint/2010/main" val="12954770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C1CCE5D-1888-B344-AF64-E9DF6F06D51B}" type="datetimeFigureOut">
              <a:rPr lang="en-US" smtClean="0"/>
              <a:t>6/28/16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026A02-8904-1F49-A081-EE87FD489802}" type="slidenum">
              <a:rPr lang="en-US" smtClean="0"/>
              <a:t>‹#›</a:t>
            </a:fld>
            <a:endParaRPr lang="en-US"/>
          </a:p>
        </p:txBody>
      </p:sp>
    </p:spTree>
    <p:extLst>
      <p:ext uri="{BB962C8B-B14F-4D97-AF65-F5344CB8AC3E}">
        <p14:creationId xmlns:p14="http://schemas.microsoft.com/office/powerpoint/2010/main" val="2140078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C1CCE5D-1888-B344-AF64-E9DF6F06D51B}" type="datetimeFigureOut">
              <a:rPr lang="en-US" smtClean="0"/>
              <a:t>6/28/16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026A02-8904-1F49-A081-EE87FD489802}" type="slidenum">
              <a:rPr lang="en-US" smtClean="0"/>
              <a:t>‹#›</a:t>
            </a:fld>
            <a:endParaRPr lang="en-US"/>
          </a:p>
        </p:txBody>
      </p:sp>
    </p:spTree>
    <p:extLst>
      <p:ext uri="{BB962C8B-B14F-4D97-AF65-F5344CB8AC3E}">
        <p14:creationId xmlns:p14="http://schemas.microsoft.com/office/powerpoint/2010/main" val="913256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C1CCE5D-1888-B344-AF64-E9DF6F06D51B}" type="datetimeFigureOut">
              <a:rPr lang="en-US" smtClean="0"/>
              <a:t>6/28/16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026A02-8904-1F49-A081-EE87FD489802}" type="slidenum">
              <a:rPr lang="en-US" smtClean="0"/>
              <a:t>‹#›</a:t>
            </a:fld>
            <a:endParaRPr lang="en-US"/>
          </a:p>
        </p:txBody>
      </p:sp>
    </p:spTree>
    <p:extLst>
      <p:ext uri="{BB962C8B-B14F-4D97-AF65-F5344CB8AC3E}">
        <p14:creationId xmlns:p14="http://schemas.microsoft.com/office/powerpoint/2010/main" val="16069764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C1CCE5D-1888-B344-AF64-E9DF6F06D51B}" type="datetimeFigureOut">
              <a:rPr lang="en-US" smtClean="0"/>
              <a:t>6/28/16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7026A02-8904-1F49-A081-EE87FD489802}" type="slidenum">
              <a:rPr lang="en-US" smtClean="0"/>
              <a:t>‹#›</a:t>
            </a:fld>
            <a:endParaRPr lang="en-US"/>
          </a:p>
        </p:txBody>
      </p:sp>
    </p:spTree>
    <p:extLst>
      <p:ext uri="{BB962C8B-B14F-4D97-AF65-F5344CB8AC3E}">
        <p14:creationId xmlns:p14="http://schemas.microsoft.com/office/powerpoint/2010/main" val="16985815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C1CCE5D-1888-B344-AF64-E9DF6F06D51B}" type="datetimeFigureOut">
              <a:rPr lang="en-US" smtClean="0"/>
              <a:t>6/28/16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7026A02-8904-1F49-A081-EE87FD489802}" type="slidenum">
              <a:rPr lang="en-US" smtClean="0"/>
              <a:t>‹#›</a:t>
            </a:fld>
            <a:endParaRPr lang="en-US"/>
          </a:p>
        </p:txBody>
      </p:sp>
    </p:spTree>
    <p:extLst>
      <p:ext uri="{BB962C8B-B14F-4D97-AF65-F5344CB8AC3E}">
        <p14:creationId xmlns:p14="http://schemas.microsoft.com/office/powerpoint/2010/main" val="15602601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1CCE5D-1888-B344-AF64-E9DF6F06D51B}" type="datetimeFigureOut">
              <a:rPr lang="en-US" smtClean="0"/>
              <a:t>6/28/16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7026A02-8904-1F49-A081-EE87FD489802}" type="slidenum">
              <a:rPr lang="en-US" smtClean="0"/>
              <a:t>‹#›</a:t>
            </a:fld>
            <a:endParaRPr lang="en-US"/>
          </a:p>
        </p:txBody>
      </p:sp>
    </p:spTree>
    <p:extLst>
      <p:ext uri="{BB962C8B-B14F-4D97-AF65-F5344CB8AC3E}">
        <p14:creationId xmlns:p14="http://schemas.microsoft.com/office/powerpoint/2010/main" val="3702166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1CCE5D-1888-B344-AF64-E9DF6F06D51B}" type="datetimeFigureOut">
              <a:rPr lang="en-US" smtClean="0"/>
              <a:t>6/28/16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026A02-8904-1F49-A081-EE87FD489802}" type="slidenum">
              <a:rPr lang="en-US" smtClean="0"/>
              <a:t>‹#›</a:t>
            </a:fld>
            <a:endParaRPr lang="en-US"/>
          </a:p>
        </p:txBody>
      </p:sp>
    </p:spTree>
    <p:extLst>
      <p:ext uri="{BB962C8B-B14F-4D97-AF65-F5344CB8AC3E}">
        <p14:creationId xmlns:p14="http://schemas.microsoft.com/office/powerpoint/2010/main" val="9706069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1CCE5D-1888-B344-AF64-E9DF6F06D51B}" type="datetimeFigureOut">
              <a:rPr lang="en-US" smtClean="0"/>
              <a:t>6/28/16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026A02-8904-1F49-A081-EE87FD489802}" type="slidenum">
              <a:rPr lang="en-US" smtClean="0"/>
              <a:t>‹#›</a:t>
            </a:fld>
            <a:endParaRPr lang="en-US"/>
          </a:p>
        </p:txBody>
      </p:sp>
    </p:spTree>
    <p:extLst>
      <p:ext uri="{BB962C8B-B14F-4D97-AF65-F5344CB8AC3E}">
        <p14:creationId xmlns:p14="http://schemas.microsoft.com/office/powerpoint/2010/main" val="70574705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1CCE5D-1888-B344-AF64-E9DF6F06D51B}" type="datetimeFigureOut">
              <a:rPr lang="en-US" smtClean="0"/>
              <a:t>6/28/16</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026A02-8904-1F49-A081-EE87FD489802}" type="slidenum">
              <a:rPr lang="en-US" smtClean="0"/>
              <a:t>‹#›</a:t>
            </a:fld>
            <a:endParaRPr lang="en-US"/>
          </a:p>
        </p:txBody>
      </p:sp>
    </p:spTree>
    <p:extLst>
      <p:ext uri="{BB962C8B-B14F-4D97-AF65-F5344CB8AC3E}">
        <p14:creationId xmlns:p14="http://schemas.microsoft.com/office/powerpoint/2010/main" val="10499987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hyperlink" Target="http://www.enditnow.org/" TargetMode="External"/><Relationship Id="rId1" Type="http://schemas.openxmlformats.org/officeDocument/2006/relationships/slideLayout" Target="../slideLayouts/slideLayout2.xml"/><Relationship Id="rId2" Type="http://schemas.openxmlformats.org/officeDocument/2006/relationships/image" Target="../media/image5.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g"/><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9092674" cy="6858000"/>
          </a:xfrm>
          <a:prstGeom prst="rect">
            <a:avLst/>
          </a:prstGeom>
        </p:spPr>
      </p:pic>
      <p:sp>
        <p:nvSpPr>
          <p:cNvPr id="2" name="Title 1"/>
          <p:cNvSpPr>
            <a:spLocks noGrp="1"/>
          </p:cNvSpPr>
          <p:nvPr>
            <p:ph type="ctrTitle"/>
          </p:nvPr>
        </p:nvSpPr>
        <p:spPr>
          <a:xfrm>
            <a:off x="-89212" y="676315"/>
            <a:ext cx="9461810" cy="2387600"/>
          </a:xfrm>
        </p:spPr>
        <p:txBody>
          <a:bodyPr>
            <a:normAutofit/>
          </a:bodyPr>
          <a:lstStyle/>
          <a:p>
            <a:pPr lvl="0" eaLnBrk="0" fontAlgn="base" hangingPunct="0">
              <a:lnSpc>
                <a:spcPct val="100000"/>
              </a:lnSpc>
              <a:spcAft>
                <a:spcPct val="0"/>
              </a:spcAft>
            </a:pPr>
            <a:r>
              <a:rPr lang="en-US" altLang="en-US" sz="2800" b="1" dirty="0">
                <a:solidFill>
                  <a:schemeClr val="bg1"/>
                </a:solidFill>
                <a:latin typeface="+mn-lt"/>
              </a:rPr>
              <a:t>WHAT CAN MY LOCAL CHURCH DO TO HELP?</a:t>
            </a:r>
          </a:p>
        </p:txBody>
      </p:sp>
      <p:sp>
        <p:nvSpPr>
          <p:cNvPr id="4"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1025"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69398" y="3063915"/>
            <a:ext cx="2896687" cy="773924"/>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6" descr="WMLOGO-small"/>
          <p:cNvPicPr>
            <a:picLocks noChangeAspect="1" noChangeArrowheads="1"/>
          </p:cNvPicPr>
          <p:nvPr/>
        </p:nvPicPr>
        <p:blipFill>
          <a:blip r:embed="rId4" cstate="email">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8456960" y="6290676"/>
            <a:ext cx="491823" cy="37604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 name="Rectangle 2"/>
          <p:cNvSpPr/>
          <p:nvPr/>
        </p:nvSpPr>
        <p:spPr>
          <a:xfrm>
            <a:off x="-389739" y="3750073"/>
            <a:ext cx="9818556" cy="517065"/>
          </a:xfrm>
          <a:prstGeom prst="rect">
            <a:avLst/>
          </a:prstGeom>
        </p:spPr>
        <p:txBody>
          <a:bodyPr wrap="square">
            <a:spAutoFit/>
          </a:bodyPr>
          <a:lstStyle/>
          <a:p>
            <a:pPr algn="ctr">
              <a:lnSpc>
                <a:spcPct val="115000"/>
              </a:lnSpc>
            </a:pPr>
            <a:r>
              <a:rPr lang="en-US" sz="1200" dirty="0">
                <a:solidFill>
                  <a:srgbClr val="000000"/>
                </a:solidFill>
                <a:latin typeface="Calibri" charset="0"/>
                <a:ea typeface="ヒラギノ角ゴ Pro W3" charset="-128"/>
                <a:cs typeface="Times New Roman" charset="0"/>
              </a:rPr>
              <a:t>Children’s Ministries, Education, Family Ministries, Health Ministries, Ministerial Association, </a:t>
            </a:r>
            <a:endParaRPr lang="en-US" sz="1400" dirty="0">
              <a:solidFill>
                <a:srgbClr val="000000"/>
              </a:solidFill>
              <a:latin typeface="Lucida Grande" charset="0"/>
              <a:ea typeface="ヒラギノ角ゴ Pro W3" charset="-128"/>
              <a:cs typeface="Times New Roman" charset="0"/>
            </a:endParaRPr>
          </a:p>
          <a:p>
            <a:pPr algn="ctr">
              <a:lnSpc>
                <a:spcPct val="115000"/>
              </a:lnSpc>
            </a:pPr>
            <a:r>
              <a:rPr lang="en-US" sz="1200" dirty="0">
                <a:solidFill>
                  <a:srgbClr val="000000"/>
                </a:solidFill>
                <a:latin typeface="Calibri" charset="0"/>
                <a:ea typeface="ヒラギノ角ゴ Pro W3" charset="-128"/>
                <a:cs typeface="Times New Roman" charset="0"/>
              </a:rPr>
              <a:t>Women’s Ministries, Youth Ministries</a:t>
            </a:r>
            <a:endParaRPr lang="en-US" sz="1400" dirty="0">
              <a:solidFill>
                <a:srgbClr val="000000"/>
              </a:solidFill>
              <a:effectLst/>
              <a:latin typeface="Lucida Grande" charset="0"/>
              <a:ea typeface="ヒラギノ角ゴ Pro W3" charset="-128"/>
              <a:cs typeface="Times New Roman" charset="0"/>
            </a:endParaRPr>
          </a:p>
        </p:txBody>
      </p:sp>
    </p:spTree>
    <p:extLst>
      <p:ext uri="{BB962C8B-B14F-4D97-AF65-F5344CB8AC3E}">
        <p14:creationId xmlns:p14="http://schemas.microsoft.com/office/powerpoint/2010/main" val="1761283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092674" cy="6857999"/>
          </a:xfrm>
          <a:prstGeom prst="rect">
            <a:avLst/>
          </a:prstGeom>
        </p:spPr>
      </p:pic>
      <p:sp>
        <p:nvSpPr>
          <p:cNvPr id="3" name="Content Placeholder 2"/>
          <p:cNvSpPr>
            <a:spLocks noGrp="1"/>
          </p:cNvSpPr>
          <p:nvPr>
            <p:ph idx="1"/>
          </p:nvPr>
        </p:nvSpPr>
        <p:spPr>
          <a:xfrm>
            <a:off x="316417" y="2472392"/>
            <a:ext cx="8464024" cy="3839197"/>
          </a:xfrm>
        </p:spPr>
        <p:txBody>
          <a:bodyPr/>
          <a:lstStyle/>
          <a:p>
            <a:pPr marL="0" indent="0" algn="ctr">
              <a:buNone/>
            </a:pPr>
            <a:r>
              <a:rPr lang="en-US" i="1" dirty="0"/>
              <a:t>We recognize the global extent of this problem and the serious, long-term effects upon the lives of all involved. We believe that Christians must respond to abuse and family violence both within the church and in the community. We take seriously reports of abuse and violence and have highlighted these issues for discussion at this international assembly. We believe that to remain indifferent and unresponsive is to condone, perpetuate, and potentially extend such behavior. </a:t>
            </a:r>
            <a:endParaRPr lang="en-US" dirty="0"/>
          </a:p>
        </p:txBody>
      </p:sp>
    </p:spTree>
    <p:extLst>
      <p:ext uri="{BB962C8B-B14F-4D97-AF65-F5344CB8AC3E}">
        <p14:creationId xmlns:p14="http://schemas.microsoft.com/office/powerpoint/2010/main" val="7213511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9309096" cy="6858001"/>
          </a:xfrm>
          <a:prstGeom prst="rect">
            <a:avLst/>
          </a:prstGeom>
        </p:spPr>
      </p:pic>
      <p:sp>
        <p:nvSpPr>
          <p:cNvPr id="3" name="Content Placeholder 2"/>
          <p:cNvSpPr>
            <a:spLocks noGrp="1"/>
          </p:cNvSpPr>
          <p:nvPr>
            <p:ph idx="1"/>
          </p:nvPr>
        </p:nvSpPr>
        <p:spPr>
          <a:xfrm>
            <a:off x="628650" y="2338581"/>
            <a:ext cx="8292326" cy="4795338"/>
          </a:xfrm>
        </p:spPr>
        <p:txBody>
          <a:bodyPr>
            <a:normAutofit fontScale="92500" lnSpcReduction="20000"/>
          </a:bodyPr>
          <a:lstStyle/>
          <a:p>
            <a:pPr algn="ctr">
              <a:lnSpc>
                <a:spcPct val="110000"/>
              </a:lnSpc>
            </a:pPr>
            <a:r>
              <a:rPr lang="en-US" i="1" dirty="0"/>
              <a:t>We accept our responsibility to cooperate with other professional services, to listen and care for those suffering from abuse and family violence, to highlight the injustices, and to speak out in defense of victims. We will help persons in need to identify and access the range of available professional services</a:t>
            </a:r>
            <a:r>
              <a:rPr lang="en-US" i="1" dirty="0" smtClean="0"/>
              <a:t>.</a:t>
            </a:r>
          </a:p>
          <a:p>
            <a:pPr marL="0" indent="0" algn="ctr">
              <a:lnSpc>
                <a:spcPct val="110000"/>
              </a:lnSpc>
              <a:buNone/>
            </a:pPr>
            <a:r>
              <a:rPr lang="en-US" i="1" dirty="0" smtClean="0"/>
              <a:t> </a:t>
            </a:r>
            <a:r>
              <a:rPr lang="en-US" dirty="0"/>
              <a:t>(Voted by General Conference of the Seventh-day Adventists Administrative Committee, at the general Conference session in Utrecht, the Netherlands, </a:t>
            </a:r>
            <a:endParaRPr lang="en-US" dirty="0" smtClean="0"/>
          </a:p>
          <a:p>
            <a:pPr marL="0" indent="0" algn="ctr">
              <a:lnSpc>
                <a:spcPct val="110000"/>
              </a:lnSpc>
              <a:buNone/>
            </a:pPr>
            <a:r>
              <a:rPr lang="en-US" dirty="0" smtClean="0"/>
              <a:t>June </a:t>
            </a:r>
            <a:r>
              <a:rPr lang="en-US" dirty="0"/>
              <a:t>29-July 8, 1995.)  </a:t>
            </a:r>
          </a:p>
          <a:p>
            <a:pPr marL="0" indent="0" algn="ctr">
              <a:lnSpc>
                <a:spcPct val="110000"/>
              </a:lnSpc>
              <a:buNone/>
            </a:pPr>
            <a:r>
              <a:rPr lang="en-US" dirty="0"/>
              <a:t> </a:t>
            </a:r>
          </a:p>
        </p:txBody>
      </p:sp>
    </p:spTree>
    <p:extLst>
      <p:ext uri="{BB962C8B-B14F-4D97-AF65-F5344CB8AC3E}">
        <p14:creationId xmlns:p14="http://schemas.microsoft.com/office/powerpoint/2010/main" val="6633415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4" name="Content Placeholder 3"/>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643640" y="2947349"/>
            <a:ext cx="7886700" cy="2107889"/>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2608291" y="5366481"/>
            <a:ext cx="3876061" cy="646331"/>
          </a:xfrm>
          <a:prstGeom prst="rect">
            <a:avLst/>
          </a:prstGeom>
          <a:noFill/>
        </p:spPr>
        <p:txBody>
          <a:bodyPr wrap="none" rtlCol="0">
            <a:spAutoFit/>
          </a:bodyPr>
          <a:lstStyle/>
          <a:p>
            <a:r>
              <a:rPr lang="en-US" sz="3600" dirty="0" smtClean="0">
                <a:hlinkClick r:id="rId4"/>
              </a:rPr>
              <a:t>www.end</a:t>
            </a:r>
            <a:r>
              <a:rPr lang="en-US" sz="3600" b="1" dirty="0" smtClean="0">
                <a:solidFill>
                  <a:srgbClr val="C00000"/>
                </a:solidFill>
                <a:hlinkClick r:id="rId4"/>
              </a:rPr>
              <a:t>it</a:t>
            </a:r>
            <a:r>
              <a:rPr lang="en-US" sz="3600" dirty="0" smtClean="0">
                <a:hlinkClick r:id="rId4"/>
              </a:rPr>
              <a:t>now.org</a:t>
            </a:r>
            <a:r>
              <a:rPr lang="en-US" sz="3600" dirty="0" smtClean="0"/>
              <a:t> </a:t>
            </a:r>
            <a:endParaRPr lang="en-US" sz="3600" dirty="0"/>
          </a:p>
        </p:txBody>
      </p:sp>
    </p:spTree>
    <p:extLst>
      <p:ext uri="{BB962C8B-B14F-4D97-AF65-F5344CB8AC3E}">
        <p14:creationId xmlns:p14="http://schemas.microsoft.com/office/powerpoint/2010/main" val="2063119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309096" cy="6858001"/>
          </a:xfrm>
          <a:prstGeom prst="rect">
            <a:avLst/>
          </a:prstGeom>
        </p:spPr>
      </p:pic>
      <p:sp>
        <p:nvSpPr>
          <p:cNvPr id="3" name="Content Placeholder 2"/>
          <p:cNvSpPr>
            <a:spLocks noGrp="1"/>
          </p:cNvSpPr>
          <p:nvPr>
            <p:ph idx="1"/>
          </p:nvPr>
        </p:nvSpPr>
        <p:spPr>
          <a:xfrm>
            <a:off x="38188" y="2806933"/>
            <a:ext cx="9405617" cy="2032697"/>
          </a:xfrm>
        </p:spPr>
        <p:txBody>
          <a:bodyPr>
            <a:normAutofit/>
          </a:bodyPr>
          <a:lstStyle/>
          <a:p>
            <a:pPr marL="0" indent="0" algn="ctr">
              <a:lnSpc>
                <a:spcPct val="100000"/>
              </a:lnSpc>
              <a:buNone/>
            </a:pPr>
            <a:r>
              <a:rPr lang="en-US" sz="3600" dirty="0" smtClean="0">
                <a:solidFill>
                  <a:srgbClr val="C00000"/>
                </a:solidFill>
              </a:rPr>
              <a:t> </a:t>
            </a:r>
            <a:r>
              <a:rPr lang="en-US" sz="3600" dirty="0" smtClean="0"/>
              <a:t>WHAT CAN MY LOCAL CHURCH DO </a:t>
            </a:r>
            <a:r>
              <a:rPr lang="en-US" sz="3600" dirty="0" smtClean="0"/>
              <a:t>TO </a:t>
            </a:r>
            <a:endParaRPr lang="en-US" sz="3600" b="1" dirty="0">
              <a:solidFill>
                <a:srgbClr val="C00000"/>
              </a:solidFill>
            </a:endParaRPr>
          </a:p>
        </p:txBody>
      </p:sp>
      <p:pic>
        <p:nvPicPr>
          <p:cNvPr id="5"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04143" y="3672592"/>
            <a:ext cx="5555830" cy="14843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996315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092674" cy="6857999"/>
          </a:xfrm>
          <a:prstGeom prst="rect">
            <a:avLst/>
          </a:prstGeom>
        </p:spPr>
      </p:pic>
      <p:sp>
        <p:nvSpPr>
          <p:cNvPr id="3" name="Content Placeholder 2"/>
          <p:cNvSpPr>
            <a:spLocks noGrp="1"/>
          </p:cNvSpPr>
          <p:nvPr>
            <p:ph idx="1"/>
          </p:nvPr>
        </p:nvSpPr>
        <p:spPr>
          <a:xfrm>
            <a:off x="628650" y="2628511"/>
            <a:ext cx="7886700" cy="3281635"/>
          </a:xfrm>
        </p:spPr>
        <p:txBody>
          <a:bodyPr>
            <a:normAutofit/>
          </a:bodyPr>
          <a:lstStyle/>
          <a:p>
            <a:pPr lvl="0"/>
            <a:r>
              <a:rPr lang="en-US" sz="3200" dirty="0"/>
              <a:t>Ask the pastor or some other qualified person to preach a sermon on violence prevention.</a:t>
            </a:r>
          </a:p>
          <a:p>
            <a:pPr lvl="0"/>
            <a:r>
              <a:rPr lang="en-US" sz="3200" dirty="0"/>
              <a:t>Ask those who have the main prayer during the worship service to pray for those in the congregation who are abused.   </a:t>
            </a:r>
          </a:p>
        </p:txBody>
      </p:sp>
    </p:spTree>
    <p:extLst>
      <p:ext uri="{BB962C8B-B14F-4D97-AF65-F5344CB8AC3E}">
        <p14:creationId xmlns:p14="http://schemas.microsoft.com/office/powerpoint/2010/main" val="17220426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Content Placeholder 2"/>
          <p:cNvSpPr>
            <a:spLocks noGrp="1"/>
          </p:cNvSpPr>
          <p:nvPr>
            <p:ph idx="1"/>
          </p:nvPr>
        </p:nvSpPr>
        <p:spPr>
          <a:xfrm>
            <a:off x="628650" y="2316275"/>
            <a:ext cx="7886700" cy="4351338"/>
          </a:xfrm>
        </p:spPr>
        <p:txBody>
          <a:bodyPr>
            <a:normAutofit/>
          </a:bodyPr>
          <a:lstStyle/>
          <a:p>
            <a:pPr lvl="0" algn="ctr"/>
            <a:r>
              <a:rPr lang="en-US" dirty="0"/>
              <a:t>One small but vital principle the church must apply is that of </a:t>
            </a:r>
            <a:r>
              <a:rPr lang="en-US" b="1" dirty="0">
                <a:solidFill>
                  <a:srgbClr val="C00000"/>
                </a:solidFill>
              </a:rPr>
              <a:t>confidentiality</a:t>
            </a:r>
            <a:r>
              <a:rPr lang="en-US" dirty="0">
                <a:solidFill>
                  <a:srgbClr val="C00000"/>
                </a:solidFill>
              </a:rPr>
              <a:t>.</a:t>
            </a:r>
            <a:r>
              <a:rPr lang="en-US" dirty="0"/>
              <a:t> It is imperative that any victim of gender-based violence may speak with an appropriate church leader in total confidence. If there is ever a situation in which the church leader is required to report to law enforcement or other appropriate authorities, s/he will disclose this to the person seeking counsel or assistance, and will treat the matter with utmost care and discretion. The victim’s safety is of supreme importance</a:t>
            </a:r>
            <a:r>
              <a:rPr lang="en-US" dirty="0" smtClean="0"/>
              <a:t>.</a:t>
            </a:r>
            <a:endParaRPr lang="en-US" dirty="0"/>
          </a:p>
        </p:txBody>
      </p:sp>
    </p:spTree>
    <p:extLst>
      <p:ext uri="{BB962C8B-B14F-4D97-AF65-F5344CB8AC3E}">
        <p14:creationId xmlns:p14="http://schemas.microsoft.com/office/powerpoint/2010/main" val="18781531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9144000" cy="6858001"/>
          </a:xfrm>
          <a:prstGeom prst="rect">
            <a:avLst/>
          </a:prstGeom>
        </p:spPr>
      </p:pic>
      <p:sp>
        <p:nvSpPr>
          <p:cNvPr id="3" name="Content Placeholder 2"/>
          <p:cNvSpPr>
            <a:spLocks noGrp="1"/>
          </p:cNvSpPr>
          <p:nvPr>
            <p:ph idx="1"/>
          </p:nvPr>
        </p:nvSpPr>
        <p:spPr>
          <a:xfrm>
            <a:off x="650952" y="2249368"/>
            <a:ext cx="7886700" cy="4351338"/>
          </a:xfrm>
        </p:spPr>
        <p:txBody>
          <a:bodyPr/>
          <a:lstStyle/>
          <a:p>
            <a:pPr lvl="0"/>
            <a:r>
              <a:rPr lang="en-US" dirty="0"/>
              <a:t>Recognize that gender-based violence is a tremendous evil, that it is never acceptable and cannot be condoned.</a:t>
            </a:r>
          </a:p>
          <a:p>
            <a:pPr lvl="0"/>
            <a:r>
              <a:rPr lang="en-US" dirty="0"/>
              <a:t>Compile complete, up-to-date information about all resources in your community available to victims of any type of gender-based violence. Make sure the information is easily available to members and others. Get acquainted with shelters and referral sources to learn what services they offer and when they are open.</a:t>
            </a:r>
          </a:p>
        </p:txBody>
      </p:sp>
    </p:spTree>
    <p:extLst>
      <p:ext uri="{BB962C8B-B14F-4D97-AF65-F5344CB8AC3E}">
        <p14:creationId xmlns:p14="http://schemas.microsoft.com/office/powerpoint/2010/main" val="4818004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sp>
        <p:nvSpPr>
          <p:cNvPr id="3" name="Content Placeholder 2"/>
          <p:cNvSpPr>
            <a:spLocks noGrp="1"/>
          </p:cNvSpPr>
          <p:nvPr>
            <p:ph idx="1"/>
          </p:nvPr>
        </p:nvSpPr>
        <p:spPr>
          <a:xfrm>
            <a:off x="472534" y="2271673"/>
            <a:ext cx="8314628" cy="4351338"/>
          </a:xfrm>
        </p:spPr>
        <p:txBody>
          <a:bodyPr/>
          <a:lstStyle/>
          <a:p>
            <a:pPr lvl="0"/>
            <a:r>
              <a:rPr lang="en-US" dirty="0"/>
              <a:t>Collect funds and provide your church leaders with educational materials on gender violence.</a:t>
            </a:r>
          </a:p>
          <a:p>
            <a:pPr lvl="0"/>
            <a:r>
              <a:rPr lang="en-US" dirty="0"/>
              <a:t>Create a church lending library of materials on gender-based violence issues relevant to your community so members and leaders may become educated on this vital topic.</a:t>
            </a:r>
          </a:p>
          <a:p>
            <a:pPr lvl="0"/>
            <a:r>
              <a:rPr lang="en-US" dirty="0"/>
              <a:t>Organize a group to assess the needs in the local community. What is one need your group can address that may help reduce gender-based violence? </a:t>
            </a:r>
          </a:p>
        </p:txBody>
      </p:sp>
    </p:spTree>
    <p:extLst>
      <p:ext uri="{BB962C8B-B14F-4D97-AF65-F5344CB8AC3E}">
        <p14:creationId xmlns:p14="http://schemas.microsoft.com/office/powerpoint/2010/main" val="17381537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305" y="0"/>
            <a:ext cx="9152979" cy="6858000"/>
          </a:xfrm>
          <a:prstGeom prst="rect">
            <a:avLst/>
          </a:prstGeom>
        </p:spPr>
      </p:pic>
      <p:sp>
        <p:nvSpPr>
          <p:cNvPr id="3" name="Content Placeholder 2"/>
          <p:cNvSpPr>
            <a:spLocks noGrp="1"/>
          </p:cNvSpPr>
          <p:nvPr>
            <p:ph idx="1"/>
          </p:nvPr>
        </p:nvSpPr>
        <p:spPr>
          <a:xfrm>
            <a:off x="807068" y="2293977"/>
            <a:ext cx="7886700" cy="4351338"/>
          </a:xfrm>
        </p:spPr>
        <p:txBody>
          <a:bodyPr/>
          <a:lstStyle/>
          <a:p>
            <a:pPr lvl="0"/>
            <a:r>
              <a:rPr lang="en-US" dirty="0"/>
              <a:t>Create one or more “safe houses” where abuse victims can find emergency shelter.</a:t>
            </a:r>
          </a:p>
          <a:p>
            <a:pPr lvl="0"/>
            <a:r>
              <a:rPr lang="en-US" dirty="0"/>
              <a:t>Present sermons and workshops to the congregation and the community on issues of gender-based violence relevant to your community. Offer to present age-appropriate information in local schools.</a:t>
            </a:r>
          </a:p>
          <a:p>
            <a:pPr lvl="0"/>
            <a:r>
              <a:rPr lang="en-US" dirty="0"/>
              <a:t>Examine church policies and practices to be sure none foster or encourage hurtful or discriminatory attitudes towards women.</a:t>
            </a:r>
          </a:p>
        </p:txBody>
      </p:sp>
    </p:spTree>
    <p:extLst>
      <p:ext uri="{BB962C8B-B14F-4D97-AF65-F5344CB8AC3E}">
        <p14:creationId xmlns:p14="http://schemas.microsoft.com/office/powerpoint/2010/main" val="11274764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9309096" cy="6858001"/>
          </a:xfrm>
          <a:prstGeom prst="rect">
            <a:avLst/>
          </a:prstGeom>
        </p:spPr>
      </p:pic>
      <p:sp>
        <p:nvSpPr>
          <p:cNvPr id="3" name="Content Placeholder 2"/>
          <p:cNvSpPr>
            <a:spLocks noGrp="1"/>
          </p:cNvSpPr>
          <p:nvPr>
            <p:ph idx="1"/>
          </p:nvPr>
        </p:nvSpPr>
        <p:spPr>
          <a:xfrm>
            <a:off x="918580" y="2472397"/>
            <a:ext cx="7886700" cy="3727681"/>
          </a:xfrm>
        </p:spPr>
        <p:txBody>
          <a:bodyPr/>
          <a:lstStyle/>
          <a:p>
            <a:pPr lvl="0"/>
            <a:r>
              <a:rPr lang="en-US" dirty="0"/>
              <a:t>Provide ongoing support to a local women’s shelter or other organization benefitting victims of gender-based violence.</a:t>
            </a:r>
          </a:p>
          <a:p>
            <a:pPr lvl="0"/>
            <a:r>
              <a:rPr lang="en-US" dirty="0"/>
              <a:t>Care for hurting people in our church. Be non-judgmental. Develop support groups. </a:t>
            </a:r>
          </a:p>
          <a:p>
            <a:pPr lvl="0"/>
            <a:r>
              <a:rPr lang="en-US" dirty="0"/>
              <a:t>Help raise awareness. Share materials about gender-based violence with your community.</a:t>
            </a:r>
            <a:r>
              <a:rPr lang="en-US" b="1" dirty="0"/>
              <a:t> </a:t>
            </a:r>
            <a:endParaRPr lang="en-US" dirty="0"/>
          </a:p>
        </p:txBody>
      </p:sp>
    </p:spTree>
    <p:extLst>
      <p:ext uri="{BB962C8B-B14F-4D97-AF65-F5344CB8AC3E}">
        <p14:creationId xmlns:p14="http://schemas.microsoft.com/office/powerpoint/2010/main" val="20618918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a:t>GENDER -BASED VIOLENCE </a:t>
            </a:r>
            <a:r>
              <a:rPr lang="en-US" sz="4000" b="1" dirty="0" smtClean="0"/>
              <a:t/>
            </a:r>
            <a:br>
              <a:rPr lang="en-US" sz="4000" b="1" dirty="0" smtClean="0"/>
            </a:br>
            <a:r>
              <a:rPr lang="en-US" sz="4000" b="1" dirty="0" smtClean="0"/>
              <a:t>AND </a:t>
            </a:r>
            <a:r>
              <a:rPr lang="en-US" sz="4000" b="1" dirty="0"/>
              <a:t>THE CHURCH</a:t>
            </a:r>
            <a:endParaRPr lang="en-US" sz="40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sp>
        <p:nvSpPr>
          <p:cNvPr id="3" name="Content Placeholder 2"/>
          <p:cNvSpPr>
            <a:spLocks noGrp="1"/>
          </p:cNvSpPr>
          <p:nvPr>
            <p:ph idx="1"/>
          </p:nvPr>
        </p:nvSpPr>
        <p:spPr>
          <a:xfrm>
            <a:off x="405627" y="2963046"/>
            <a:ext cx="8314628" cy="2657167"/>
          </a:xfrm>
        </p:spPr>
        <p:txBody>
          <a:bodyPr>
            <a:normAutofit/>
          </a:bodyPr>
          <a:lstStyle/>
          <a:p>
            <a:pPr marL="0" indent="0" algn="ctr">
              <a:lnSpc>
                <a:spcPct val="100000"/>
              </a:lnSpc>
              <a:buNone/>
            </a:pPr>
            <a:r>
              <a:rPr lang="en-US" dirty="0" smtClean="0">
                <a:solidFill>
                  <a:srgbClr val="009193"/>
                </a:solidFill>
              </a:rPr>
              <a:t>SEVENTH-DAY ADVENTISTS AFFIRM THE DIGNITY AND WORTH OF EACH HUMAN BEING AND DECRY ALL FORMS OF PHYSICAL, SEXUAL AND EMOTIONAL ABUSE AND FAMILY VIOLENCE. </a:t>
            </a:r>
            <a:endParaRPr lang="en-US" dirty="0">
              <a:solidFill>
                <a:srgbClr val="009193"/>
              </a:solidFill>
            </a:endParaRPr>
          </a:p>
        </p:txBody>
      </p:sp>
    </p:spTree>
    <p:extLst>
      <p:ext uri="{BB962C8B-B14F-4D97-AF65-F5344CB8AC3E}">
        <p14:creationId xmlns:p14="http://schemas.microsoft.com/office/powerpoint/2010/main" val="116113619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46</TotalTime>
  <Words>607</Words>
  <Application>Microsoft Macintosh PowerPoint</Application>
  <PresentationFormat>On-screen Show (4:3)</PresentationFormat>
  <Paragraphs>26</Paragraphs>
  <Slides>12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Calibri</vt:lpstr>
      <vt:lpstr>Calibri Light</vt:lpstr>
      <vt:lpstr>Lucida Grande</vt:lpstr>
      <vt:lpstr>Times New Roman</vt:lpstr>
      <vt:lpstr>ヒラギノ角ゴ Pro W3</vt:lpstr>
      <vt:lpstr>Arial</vt:lpstr>
      <vt:lpstr>Office Theme</vt:lpstr>
      <vt:lpstr>WHAT CAN MY LOCAL CHURCH DO TO HELP?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GENDER -BASED VIOLENCE  AND THE CHURCH</vt:lpstr>
      <vt:lpstr>PowerPoint Presentation</vt:lpstr>
      <vt:lpstr>PowerPoint Presentation</vt:lpstr>
      <vt:lpstr>PowerPoint Presentation</vt:lpstr>
    </vt:vector>
  </TitlesOfParts>
  <Company/>
  <LinksUpToDate>false</LinksUpToDate>
  <SharedDoc>false</SharedDoc>
  <HyperlinksChanged>false</HyperlinksChanged>
  <AppVersion>15.0022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CAN MY LOCAL CHURCH DO TO HELP?</dc:title>
  <dc:creator>Arrais, Raquel</dc:creator>
  <cp:lastModifiedBy>Arrais, Raquel</cp:lastModifiedBy>
  <cp:revision>10</cp:revision>
  <dcterms:created xsi:type="dcterms:W3CDTF">2016-04-12T18:57:28Z</dcterms:created>
  <dcterms:modified xsi:type="dcterms:W3CDTF">2016-06-28T19:26:50Z</dcterms:modified>
</cp:coreProperties>
</file>